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6" r:id="rId2"/>
    <p:sldId id="257" r:id="rId3"/>
    <p:sldId id="258" r:id="rId4"/>
    <p:sldId id="259" r:id="rId5"/>
    <p:sldId id="289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87" r:id="rId16"/>
    <p:sldId id="271" r:id="rId17"/>
    <p:sldId id="272" r:id="rId18"/>
    <p:sldId id="273" r:id="rId19"/>
    <p:sldId id="274" r:id="rId20"/>
    <p:sldId id="275" r:id="rId21"/>
    <p:sldId id="288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4" autoAdjust="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FB8E01-81D0-4A36-9630-895CAD2B5A6E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C8AA1-E46F-42DD-B8EC-97E1D98667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52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Фонд имущественной поддержки субъектов малого и среднего предпринимательства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C8AA1-E46F-42DD-B8EC-97E1D98667E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02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/>
              <a:t>Фонд имущественной поддержки субъектов малого и среднего предпринимательства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C8AA1-E46F-42DD-B8EC-97E1D98667E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6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79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81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59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84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946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32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730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3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20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01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8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ECCFE-B5BF-4597-8A23-25C23622F411}" type="datetimeFigureOut">
              <a:rPr lang="ru-RU" smtClean="0"/>
              <a:t>11.01.2022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433CE-FA50-4F3A-A370-18F7617C24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18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24" y="238041"/>
            <a:ext cx="902286" cy="9632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63133" y="1786467"/>
            <a:ext cx="100499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/>
              <a:t>ИНФОРМАЦИЯ ОБ ОБЪЕКТАХ </a:t>
            </a:r>
            <a:r>
              <a:rPr lang="ru-RU" sz="2800" b="1" dirty="0"/>
              <a:t>НЕДВИЖИМОГО ИМУЩЕСТВА, НАХОДЯЩИХСЯ В МУНИЦИПАЛЬНОЙ СОБСТВЕННОСТИ ГОРОДА ПЕРМИ И ПРЕДНАЗНАЧЕННЫХ ДЛЯ СДАЧИ В АРЕНДУ</a:t>
            </a:r>
          </a:p>
        </p:txBody>
      </p:sp>
    </p:spTree>
    <p:extLst>
      <p:ext uri="{BB962C8B-B14F-4D97-AF65-F5344CB8AC3E}">
        <p14:creationId xmlns:p14="http://schemas.microsoft.com/office/powerpoint/2010/main" val="114417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30,6 кв. м, расположенные в подвале многоквартирного</a:t>
            </a:r>
          </a:p>
          <a:p>
            <a:pPr algn="ctr"/>
            <a:r>
              <a:rPr lang="ru-RU" dirty="0" smtClean="0"/>
              <a:t> дома  по ул</a:t>
            </a:r>
            <a:r>
              <a:rPr lang="ru-RU" dirty="0"/>
              <a:t>. Екатерининская,220 (кадастровый номер: </a:t>
            </a:r>
            <a:r>
              <a:rPr lang="ru-RU" dirty="0" smtClean="0"/>
              <a:t>59:01:4410222:987)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21" y="2445825"/>
            <a:ext cx="2661458" cy="32483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222" y="1972000"/>
            <a:ext cx="3591098" cy="43358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4" y="1780808"/>
            <a:ext cx="3956859" cy="43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0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109,6 кв. м, расположенные в подвале многоквартирного дома  </a:t>
            </a:r>
          </a:p>
          <a:p>
            <a:pPr algn="ctr"/>
            <a:r>
              <a:rPr lang="ru-RU" dirty="0" smtClean="0"/>
              <a:t>по ул</a:t>
            </a:r>
            <a:r>
              <a:rPr lang="ru-RU" dirty="0"/>
              <a:t>. </a:t>
            </a:r>
            <a:r>
              <a:rPr lang="ru-RU" dirty="0" smtClean="0"/>
              <a:t>Ленина,65 </a:t>
            </a:r>
            <a:r>
              <a:rPr lang="ru-RU" dirty="0"/>
              <a:t>(кадастровый номер: </a:t>
            </a:r>
            <a:r>
              <a:rPr lang="ru-RU" dirty="0" smtClean="0"/>
              <a:t>59:01:4410062:1705)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411" y="2327564"/>
            <a:ext cx="2842953" cy="27681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66" y="1920239"/>
            <a:ext cx="3699164" cy="37822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" y="1920239"/>
            <a:ext cx="3754582" cy="37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145,8 кв. м, расположенные в подвале многоквартирного  дома  </a:t>
            </a:r>
          </a:p>
          <a:p>
            <a:pPr algn="ctr"/>
            <a:r>
              <a:rPr lang="ru-RU" dirty="0" smtClean="0"/>
              <a:t>по ул</a:t>
            </a:r>
            <a:r>
              <a:rPr lang="ru-RU" dirty="0"/>
              <a:t>. </a:t>
            </a:r>
            <a:r>
              <a:rPr lang="ru-RU" dirty="0" smtClean="0"/>
              <a:t>Ленина,65 </a:t>
            </a:r>
            <a:r>
              <a:rPr lang="ru-RU" dirty="0"/>
              <a:t>(кадастровый номер: </a:t>
            </a:r>
            <a:r>
              <a:rPr lang="ru-RU" dirty="0" smtClean="0"/>
              <a:t>59:01:4410062:1581)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233" y="2219498"/>
            <a:ext cx="3250884" cy="2884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96100" y="2152996"/>
            <a:ext cx="3757353" cy="32752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87" y="1853737"/>
            <a:ext cx="3583595" cy="375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5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72,2 кв. м, расположенные на 1 этаже многоквартирного  дома  </a:t>
            </a:r>
          </a:p>
          <a:p>
            <a:pPr algn="ctr"/>
            <a:r>
              <a:rPr lang="ru-RU" dirty="0" smtClean="0"/>
              <a:t>по ул</a:t>
            </a:r>
            <a:r>
              <a:rPr lang="ru-RU" dirty="0"/>
              <a:t>. </a:t>
            </a:r>
            <a:r>
              <a:rPr lang="ru-RU" dirty="0" smtClean="0"/>
              <a:t>Подлесная,13 </a:t>
            </a:r>
            <a:r>
              <a:rPr lang="ru-RU" dirty="0"/>
              <a:t>(кадастровый номер: </a:t>
            </a:r>
            <a:r>
              <a:rPr lang="ru-RU" dirty="0" smtClean="0"/>
              <a:t>59:01:4410247:6277)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8" y="1571104"/>
            <a:ext cx="3609715" cy="41729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292" y="1571103"/>
            <a:ext cx="3225336" cy="41729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255" y="2113640"/>
            <a:ext cx="3183774" cy="324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5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213,6 кв. м, расположенные в подвале многоквартирного дома  </a:t>
            </a:r>
          </a:p>
          <a:p>
            <a:pPr algn="ctr"/>
            <a:r>
              <a:rPr lang="ru-RU" dirty="0" smtClean="0"/>
              <a:t>по ул</a:t>
            </a:r>
            <a:r>
              <a:rPr lang="ru-RU" dirty="0"/>
              <a:t>. </a:t>
            </a:r>
            <a:r>
              <a:rPr lang="ru-RU" dirty="0" smtClean="0"/>
              <a:t>Кавалерийская,3 (</a:t>
            </a:r>
            <a:r>
              <a:rPr lang="ru-RU" dirty="0"/>
              <a:t>кадастровый номер: </a:t>
            </a:r>
            <a:r>
              <a:rPr lang="ru-RU" dirty="0" smtClean="0"/>
              <a:t>59:01:4416003:1692, 59:01:4416003:1693,   59:01:4416003:1694, 59:01:4416003:1695)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2352502"/>
            <a:ext cx="2942706" cy="30507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64" y="1870364"/>
            <a:ext cx="3912524" cy="40482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720" y="1870364"/>
            <a:ext cx="3682538" cy="404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85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198,4 кв. м, расположенные в подвале многоквартирного дома </a:t>
            </a:r>
          </a:p>
          <a:p>
            <a:pPr algn="ctr"/>
            <a:r>
              <a:rPr lang="ru-RU" dirty="0" smtClean="0"/>
              <a:t> по ул</a:t>
            </a:r>
            <a:r>
              <a:rPr lang="ru-RU" dirty="0"/>
              <a:t>. </a:t>
            </a:r>
            <a:r>
              <a:rPr lang="ru-RU" dirty="0" smtClean="0"/>
              <a:t>Качалова,32 (</a:t>
            </a:r>
            <a:r>
              <a:rPr lang="ru-RU" dirty="0"/>
              <a:t>кадастровый номер: </a:t>
            </a:r>
            <a:r>
              <a:rPr lang="ru-RU" dirty="0" smtClean="0"/>
              <a:t>59:01:4410846:396)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93" y="2316390"/>
            <a:ext cx="2920745" cy="31811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95" y="1853736"/>
            <a:ext cx="3591098" cy="4106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68" y="1853737"/>
            <a:ext cx="3775969" cy="41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1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163,0 кв. м, расположенные в подвале многоквартирного дома </a:t>
            </a:r>
          </a:p>
          <a:p>
            <a:pPr algn="ctr"/>
            <a:r>
              <a:rPr lang="ru-RU" dirty="0" smtClean="0"/>
              <a:t> по ул</a:t>
            </a:r>
            <a:r>
              <a:rPr lang="ru-RU" dirty="0"/>
              <a:t>. </a:t>
            </a:r>
            <a:r>
              <a:rPr lang="ru-RU" dirty="0" smtClean="0"/>
              <a:t>Космонавта Леонова, 23 (реестровый номер: 18966)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02" y="2269375"/>
            <a:ext cx="2601883" cy="29510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3" y="1537855"/>
            <a:ext cx="3895898" cy="43891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087" y="1537855"/>
            <a:ext cx="4101807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36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	Нежилые помещения площадью 122,8 кв. м, расположенные на 1 этаже, в подвале многоквартирного дома  по ул</a:t>
            </a:r>
            <a:r>
              <a:rPr lang="ru-RU" dirty="0"/>
              <a:t>. </a:t>
            </a:r>
            <a:r>
              <a:rPr lang="ru-RU" dirty="0" smtClean="0"/>
              <a:t>Мира, 68 (</a:t>
            </a:r>
            <a:r>
              <a:rPr lang="ru-RU" dirty="0"/>
              <a:t>кадастровый </a:t>
            </a:r>
            <a:r>
              <a:rPr lang="ru-RU" dirty="0" smtClean="0"/>
              <a:t>номер: 59:01:4410833:4176)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67" y="2144683"/>
            <a:ext cx="3438081" cy="37650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68" y="2144682"/>
            <a:ext cx="5003799" cy="376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9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</a:t>
            </a:r>
            <a:r>
              <a:rPr lang="en-US" dirty="0" smtClean="0"/>
              <a:t>107,0</a:t>
            </a:r>
            <a:r>
              <a:rPr lang="ru-RU" dirty="0" smtClean="0"/>
              <a:t> кв. м, расположенные в цокольном </a:t>
            </a:r>
            <a:r>
              <a:rPr lang="ru-RU" dirty="0"/>
              <a:t>э</a:t>
            </a:r>
            <a:r>
              <a:rPr lang="ru-RU" dirty="0" smtClean="0"/>
              <a:t>таже многоквартирного дома  по ул</a:t>
            </a:r>
            <a:r>
              <a:rPr lang="ru-RU" dirty="0"/>
              <a:t>. </a:t>
            </a:r>
            <a:r>
              <a:rPr lang="ru-RU" dirty="0" smtClean="0"/>
              <a:t>Калинина,15 (реестровый номер: 16166), ФИП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58" y="2202870"/>
            <a:ext cx="2867891" cy="3233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1" y="1625134"/>
            <a:ext cx="3995646" cy="42311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910" y="1625135"/>
            <a:ext cx="3715788" cy="423118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23454" y="6331789"/>
            <a:ext cx="11030989" cy="4054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/>
              <a:t>ФИП - Фонд </a:t>
            </a:r>
            <a:r>
              <a:rPr lang="ru-RU" sz="1100" dirty="0"/>
              <a:t>имущественной поддержки субъектов малого и среднего предпринимательства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170530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Отдельно стоящее здание  площадью 352,1 кв. м,  расположенное по ул</a:t>
            </a:r>
            <a:r>
              <a:rPr lang="ru-RU" dirty="0"/>
              <a:t>. </a:t>
            </a:r>
            <a:r>
              <a:rPr lang="ru-RU" dirty="0" smtClean="0"/>
              <a:t>Чистопольская,31 (Лит Б) (кадастровый номер: 59:01:1713092:20)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19" y="2227325"/>
            <a:ext cx="2917768" cy="29759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966" y="1628323"/>
            <a:ext cx="3607724" cy="43900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76" y="1628324"/>
            <a:ext cx="3765664" cy="439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5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23454" y="6331789"/>
            <a:ext cx="11030989" cy="40544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/>
              <a:t>ФИП - Фонд </a:t>
            </a:r>
            <a:r>
              <a:rPr lang="ru-RU" sz="1100" dirty="0"/>
              <a:t>имущественной поддержки субъектов малого и среднего предпринимательства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Отдельно стоящее здание  площадью 613,0 кв. м,  расположенное по ул</a:t>
            </a:r>
            <a:r>
              <a:rPr lang="ru-RU" dirty="0"/>
              <a:t>. </a:t>
            </a:r>
            <a:r>
              <a:rPr lang="ru-RU" dirty="0" smtClean="0"/>
              <a:t>Теплоходная,14 (кадастровый номер: 59:01:1717053:49), ФИП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538" y="2315889"/>
            <a:ext cx="3179078" cy="339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" y="1745673"/>
            <a:ext cx="3582785" cy="42810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42" y="1803862"/>
            <a:ext cx="3333402" cy="422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54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</a:t>
            </a:r>
            <a:r>
              <a:rPr lang="ru-RU" dirty="0"/>
              <a:t>о</a:t>
            </a:r>
            <a:r>
              <a:rPr lang="ru-RU" dirty="0" smtClean="0"/>
              <a:t>е помещение площадью 19,6 кв. м (</a:t>
            </a:r>
            <a:r>
              <a:rPr lang="ru-RU" dirty="0"/>
              <a:t>кадастровый </a:t>
            </a:r>
            <a:r>
              <a:rPr lang="ru-RU" dirty="0" smtClean="0"/>
              <a:t>номер 59:01:4410089:328), </a:t>
            </a:r>
          </a:p>
          <a:p>
            <a:pPr algn="ctr"/>
            <a:r>
              <a:rPr lang="ru-RU" dirty="0" smtClean="0"/>
              <a:t>расположенное в подвале нежилого здания по ул</a:t>
            </a:r>
            <a:r>
              <a:rPr lang="ru-RU" dirty="0"/>
              <a:t>. </a:t>
            </a:r>
            <a:r>
              <a:rPr lang="ru-RU" dirty="0" smtClean="0"/>
              <a:t>Пермская, 61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629" y="2083479"/>
            <a:ext cx="4686300" cy="3311481"/>
          </a:xfrm>
          <a:prstGeom prst="rect">
            <a:avLst/>
          </a:prstGeom>
        </p:spPr>
      </p:pic>
      <p:pic>
        <p:nvPicPr>
          <p:cNvPr id="1026" name="Picture 2" descr="L:\УРМИ\2. Отдел РМИ\1. Общая папка\ПУСТУЮЩИЕ\Фото пуст.МАФ для публ. 06.12.21\Пермская 61 (фото 07.12.2021)\DSCN46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1" y="1663474"/>
            <a:ext cx="5314949" cy="398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90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Нежилое помещение площадью 18,0 кв. м (кадастровый </a:t>
            </a:r>
            <a:r>
              <a:rPr lang="ru-RU" dirty="0"/>
              <a:t>номер: 59:01:4410140:1121), </a:t>
            </a:r>
            <a:r>
              <a:rPr lang="ru-RU" dirty="0" smtClean="0"/>
              <a:t>расположенное на цокольном </a:t>
            </a:r>
            <a:r>
              <a:rPr lang="ru-RU" dirty="0"/>
              <a:t>э</a:t>
            </a:r>
            <a:r>
              <a:rPr lang="ru-RU" dirty="0" smtClean="0"/>
              <a:t>таже жилого дома по ул. Пушкина, 13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49" y="1762319"/>
            <a:ext cx="3528011" cy="37764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1" y="1762318"/>
            <a:ext cx="4696691" cy="377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9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Нежилое помещение площадью 4,5 кв. м (кадастровый </a:t>
            </a:r>
            <a:r>
              <a:rPr lang="ru-RU" dirty="0"/>
              <a:t>номер: 59:01:4410140:1134</a:t>
            </a:r>
            <a:r>
              <a:rPr lang="ru-RU" dirty="0" smtClean="0"/>
              <a:t>), расположенное на цокольном </a:t>
            </a:r>
            <a:r>
              <a:rPr lang="ru-RU" dirty="0"/>
              <a:t>э</a:t>
            </a:r>
            <a:r>
              <a:rPr lang="ru-RU" dirty="0" smtClean="0"/>
              <a:t>таже жилого дома по ул. Пушкина, 13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49" y="1762319"/>
            <a:ext cx="3528011" cy="3776496"/>
          </a:xfrm>
          <a:prstGeom prst="rect">
            <a:avLst/>
          </a:prstGeom>
        </p:spPr>
      </p:pic>
      <p:pic>
        <p:nvPicPr>
          <p:cNvPr id="2050" name="Picture 2" descr="L:\УРМИ\2. Отдел РМИ\1. Общая папка\ПУСТУЮЩИЕ\Фото пуст.МАФ для публ. 06.12.21\Пушкина 13 (фото 07.12.2021)\DSCN46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278" y="1720734"/>
            <a:ext cx="5146221" cy="385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6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Отдельно стоящее здание  площадью 1828,2 кв. м,  расположенное по ул</a:t>
            </a:r>
            <a:r>
              <a:rPr lang="ru-RU" dirty="0"/>
              <a:t>. </a:t>
            </a:r>
            <a:r>
              <a:rPr lang="ru-RU" dirty="0" smtClean="0"/>
              <a:t>Восстания,55  (кадастровый номер: 59:01:4211225:38), объект культурного наследия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338" y="1347456"/>
            <a:ext cx="3765666" cy="47623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" y="1347456"/>
            <a:ext cx="6658495" cy="47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83,3 кв. м, расположенные на 1 этаже многоквартирного дома  </a:t>
            </a:r>
          </a:p>
          <a:p>
            <a:pPr algn="ctr"/>
            <a:r>
              <a:rPr lang="ru-RU" dirty="0" smtClean="0"/>
              <a:t>по бульвар Гагарина, 55 (реестровый номер: 18206)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335" y="2069869"/>
            <a:ext cx="3834413" cy="3910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140" y="2069869"/>
            <a:ext cx="5173363" cy="39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85,1 кв. м, расположенные на 1 этаже многоквартирного дома  </a:t>
            </a:r>
          </a:p>
          <a:p>
            <a:pPr algn="ctr"/>
            <a:r>
              <a:rPr lang="ru-RU" dirty="0" smtClean="0"/>
              <a:t>по ул. </a:t>
            </a:r>
            <a:r>
              <a:rPr lang="ru-RU" dirty="0" err="1" smtClean="0"/>
              <a:t>Гарцовская</a:t>
            </a:r>
            <a:r>
              <a:rPr lang="ru-RU" dirty="0" smtClean="0"/>
              <a:t>, 58 (реестровый номер: 14317)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193" y="2473036"/>
            <a:ext cx="2876201" cy="2884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13" y="1629295"/>
            <a:ext cx="3762895" cy="4571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79" y="1629296"/>
            <a:ext cx="3582785" cy="457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214,8 кв. м, расположенные в подвале многоквартирного дома  </a:t>
            </a:r>
          </a:p>
          <a:p>
            <a:pPr algn="ctr"/>
            <a:r>
              <a:rPr lang="ru-RU" dirty="0" smtClean="0"/>
              <a:t>по ул</a:t>
            </a:r>
            <a:r>
              <a:rPr lang="ru-RU" dirty="0"/>
              <a:t>. </a:t>
            </a:r>
            <a:r>
              <a:rPr lang="ru-RU" dirty="0" smtClean="0"/>
              <a:t>Крупской,30 (</a:t>
            </a:r>
            <a:r>
              <a:rPr lang="ru-RU" dirty="0"/>
              <a:t>кадастровый номер: </a:t>
            </a:r>
            <a:r>
              <a:rPr lang="ru-RU" dirty="0" smtClean="0"/>
              <a:t>59:01:4311738:1495)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618" y="2152996"/>
            <a:ext cx="3191908" cy="32752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584" y="1699441"/>
            <a:ext cx="3458095" cy="4305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57" y="1699441"/>
            <a:ext cx="3790003" cy="430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9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13,0 кв. м, расположенные на 1 этаже многоквартирного дома  по ул</a:t>
            </a:r>
            <a:r>
              <a:rPr lang="ru-RU" dirty="0"/>
              <a:t>. </a:t>
            </a:r>
            <a:r>
              <a:rPr lang="ru-RU" dirty="0" err="1" smtClean="0"/>
              <a:t>Постаногова</a:t>
            </a:r>
            <a:r>
              <a:rPr lang="ru-RU" dirty="0" smtClean="0"/>
              <a:t>, 7 (кадастровый номер: </a:t>
            </a:r>
            <a:r>
              <a:rPr lang="ru-RU" dirty="0"/>
              <a:t>59:01:4211197:1536)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88" y="1633450"/>
            <a:ext cx="4721631" cy="42311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8" y="1633450"/>
            <a:ext cx="4359944" cy="4231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23,8 кв. м, расположенные на 1 этаже многоквартирного дома  по ул</a:t>
            </a:r>
            <a:r>
              <a:rPr lang="ru-RU" dirty="0"/>
              <a:t>. </a:t>
            </a:r>
            <a:r>
              <a:rPr lang="ru-RU" dirty="0" smtClean="0"/>
              <a:t>Хрустальная,32 (реестровый номер: 23267)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0" y="2227811"/>
            <a:ext cx="2614352" cy="32087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718" y="1719617"/>
            <a:ext cx="3785061" cy="4406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7" y="1719616"/>
            <a:ext cx="3917286" cy="44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0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10,3 кв. м, расположенные на 1 этаже многоквартирного дома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п</a:t>
            </a:r>
            <a:r>
              <a:rPr lang="ru-RU" dirty="0" smtClean="0"/>
              <a:t>о ул</a:t>
            </a:r>
            <a:r>
              <a:rPr lang="ru-RU" dirty="0"/>
              <a:t>. </a:t>
            </a:r>
            <a:r>
              <a:rPr lang="ru-RU" dirty="0" smtClean="0"/>
              <a:t>Генерала Черняховского, 76 (кадастровый номер: 59:01:3810195:1780)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461" y="1633450"/>
            <a:ext cx="4176789" cy="44223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72" y="1633450"/>
            <a:ext cx="609600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19,9 кв. м, расположенные на 1 этаже многоквартирного дома </a:t>
            </a:r>
          </a:p>
          <a:p>
            <a:pPr algn="ctr"/>
            <a:r>
              <a:rPr lang="ru-RU" dirty="0" smtClean="0"/>
              <a:t>по ул. Генерала Черняховского, 76 (кадастровый номер: 59:01:3810195:1787)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67" y="1430868"/>
            <a:ext cx="4385733" cy="45833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849" y="1430868"/>
            <a:ext cx="4696690" cy="458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6,4 кв. м, расположенные на 1 этаже многоквартирного дома по пер. 1-й </a:t>
            </a:r>
            <a:r>
              <a:rPr lang="ru-RU" dirty="0" err="1" smtClean="0"/>
              <a:t>Еловский</a:t>
            </a:r>
            <a:r>
              <a:rPr lang="ru-RU" dirty="0" smtClean="0"/>
              <a:t>, 24 (кадастровый номер: 59:01:3812370:24)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069" y="1479666"/>
            <a:ext cx="4405746" cy="47465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31" y="1479666"/>
            <a:ext cx="5363096" cy="474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7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110,0 кв. м, расположенные в цокольном </a:t>
            </a:r>
            <a:r>
              <a:rPr lang="ru-RU" dirty="0"/>
              <a:t>э</a:t>
            </a:r>
            <a:r>
              <a:rPr lang="ru-RU" dirty="0" smtClean="0"/>
              <a:t>таже многоквартирного дома  по ул. А. </a:t>
            </a:r>
            <a:r>
              <a:rPr lang="ru-RU" dirty="0" err="1" smtClean="0"/>
              <a:t>Гатауллина</a:t>
            </a:r>
            <a:r>
              <a:rPr lang="ru-RU" dirty="0" smtClean="0"/>
              <a:t>, 27 (реестровый номер: 11856)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657" y="2256105"/>
            <a:ext cx="2901143" cy="31172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69" y="1769012"/>
            <a:ext cx="3599758" cy="40914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31" y="1769012"/>
            <a:ext cx="3724102" cy="409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Отдельно стоящее здание  площадью 24,6 кв. м,  расположенное по ул</a:t>
            </a:r>
            <a:r>
              <a:rPr lang="ru-RU" dirty="0"/>
              <a:t>. </a:t>
            </a:r>
            <a:r>
              <a:rPr lang="ru-RU" dirty="0" smtClean="0"/>
              <a:t>Братская,14 </a:t>
            </a:r>
          </a:p>
          <a:p>
            <a:pPr algn="ctr"/>
            <a:r>
              <a:rPr lang="ru-RU" dirty="0" smtClean="0"/>
              <a:t>(кадастровый номер: 59:01:4311979:2714)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055" y="2094807"/>
            <a:ext cx="2760166" cy="31338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9" y="1654232"/>
            <a:ext cx="3829389" cy="43558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78" y="1654233"/>
            <a:ext cx="3763240" cy="435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4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103,3 кв. м, расположенные в подвале многоквартирного дома  </a:t>
            </a:r>
          </a:p>
          <a:p>
            <a:pPr algn="ctr"/>
            <a:r>
              <a:rPr lang="ru-RU" dirty="0" smtClean="0"/>
              <a:t>по ул. Г. Хасана,16 (реестровый номер: 491500)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67" y="2253407"/>
            <a:ext cx="2851516" cy="30494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34" y="1587731"/>
            <a:ext cx="3755065" cy="43808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252" y="1587731"/>
            <a:ext cx="3566160" cy="438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Отдельно стоящее здание  площадью 1088,1 кв. м,  расположенное по ул</a:t>
            </a:r>
            <a:r>
              <a:rPr lang="ru-RU" dirty="0"/>
              <a:t>. </a:t>
            </a:r>
            <a:r>
              <a:rPr lang="ru-RU" dirty="0" smtClean="0"/>
              <a:t>Ижевская,23 (кадастровый номер: 59:01:4410925:378)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53" y="1521228"/>
            <a:ext cx="4438995" cy="48130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68" y="1521228"/>
            <a:ext cx="5721147" cy="481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0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348,4 кв. м, расположенные в цокольном </a:t>
            </a:r>
            <a:r>
              <a:rPr lang="ru-RU" dirty="0"/>
              <a:t>э</a:t>
            </a:r>
            <a:r>
              <a:rPr lang="ru-RU" dirty="0" smtClean="0"/>
              <a:t>таже многоквартирного дома  по ул. Л. Шатрова, 34 (реестровый номер: 23426)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851" y="2299508"/>
            <a:ext cx="2909454" cy="28491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9" y="1471352"/>
            <a:ext cx="3782291" cy="45054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18" y="1471352"/>
            <a:ext cx="3582786" cy="45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1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Нежилые помещения площадью 41,3 кв. м, расположенные в цокольном </a:t>
            </a:r>
            <a:r>
              <a:rPr lang="ru-RU" dirty="0"/>
              <a:t>э</a:t>
            </a:r>
            <a:r>
              <a:rPr lang="ru-RU" dirty="0" smtClean="0"/>
              <a:t>таже многоквартирного дома  по ул. Рабоче-Крестьянская, 26 (реестровый номер: 191600)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703" y="2315095"/>
            <a:ext cx="2822171" cy="30923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" y="1529542"/>
            <a:ext cx="3765665" cy="4663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585" y="1529542"/>
            <a:ext cx="3981797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7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6661" y="445185"/>
            <a:ext cx="10050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Нежилые помещения площадью 183,7 кв. м, расположенные в подвале многоквартирного дома  по ул. Солдатова, 43 (кадастровый номер: 59:01:4410947:15090)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90" y="286212"/>
            <a:ext cx="901758" cy="9642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105" y="2278955"/>
            <a:ext cx="2910279" cy="32087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4" y="1546167"/>
            <a:ext cx="4114800" cy="45138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010" y="1546167"/>
            <a:ext cx="3696739" cy="451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13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774</Words>
  <Application>Microsoft Office PowerPoint</Application>
  <PresentationFormat>Широкоэкранный</PresentationFormat>
  <Paragraphs>52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Кичко Ольга  Владимировна</dc:creator>
  <cp:lastModifiedBy>Кичко Ольга  Владимировна</cp:lastModifiedBy>
  <cp:revision>101</cp:revision>
  <cp:lastPrinted>2021-12-09T08:49:56Z</cp:lastPrinted>
  <dcterms:created xsi:type="dcterms:W3CDTF">2021-12-03T10:19:48Z</dcterms:created>
  <dcterms:modified xsi:type="dcterms:W3CDTF">2022-01-11T05:49:22Z</dcterms:modified>
</cp:coreProperties>
</file>